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33" r:id="rId4"/>
    <p:sldMasterId id="2147483745" r:id="rId5"/>
    <p:sldMasterId id="2147483757" r:id="rId6"/>
  </p:sldMasterIdLst>
  <p:notesMasterIdLst>
    <p:notesMasterId r:id="rId33"/>
  </p:notesMasterIdLst>
  <p:sldIdLst>
    <p:sldId id="275" r:id="rId7"/>
    <p:sldId id="278" r:id="rId8"/>
    <p:sldId id="279" r:id="rId9"/>
    <p:sldId id="280" r:id="rId10"/>
    <p:sldId id="281" r:id="rId11"/>
    <p:sldId id="282" r:id="rId12"/>
    <p:sldId id="283" r:id="rId13"/>
    <p:sldId id="291" r:id="rId14"/>
    <p:sldId id="292" r:id="rId15"/>
    <p:sldId id="257" r:id="rId16"/>
    <p:sldId id="274" r:id="rId17"/>
    <p:sldId id="258" r:id="rId18"/>
    <p:sldId id="259" r:id="rId19"/>
    <p:sldId id="262" r:id="rId20"/>
    <p:sldId id="263" r:id="rId21"/>
    <p:sldId id="260" r:id="rId22"/>
    <p:sldId id="264" r:id="rId23"/>
    <p:sldId id="265" r:id="rId24"/>
    <p:sldId id="266" r:id="rId25"/>
    <p:sldId id="268" r:id="rId26"/>
    <p:sldId id="269" r:id="rId27"/>
    <p:sldId id="271" r:id="rId28"/>
    <p:sldId id="272" r:id="rId29"/>
    <p:sldId id="273" r:id="rId30"/>
    <p:sldId id="270" r:id="rId31"/>
    <p:sldId id="26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5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60BF2-748E-4550-AEEE-D65E24605A9B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56490-AA61-495A-8B13-526B3AF7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7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349D08-5331-44B2-B71E-56F335598C80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427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126E10-2114-4E7E-9D83-691B928E1C82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3052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3E012-D736-49BB-A0BA-2A527550D590}" type="slidenum">
              <a:rPr lang="en-US"/>
              <a:pPr/>
              <a:t>18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2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8C8CA-3BAE-4019-80C9-DAE01730DB5B}" type="slidenum">
              <a:rPr lang="en-US"/>
              <a:pPr/>
              <a:t>19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9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C3CEF-43A6-40B0-8F8B-068900DC14E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FBCB-16B8-4B2E-87A3-901F659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5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C3CEF-43A6-40B0-8F8B-068900DC14E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FBCB-16B8-4B2E-87A3-901F659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0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-39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-39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-39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-39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-39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-39" charset="0"/>
              </a:endParaRPr>
            </a:p>
          </p:txBody>
        </p:sp>
      </p:grpSp>
      <p:sp>
        <p:nvSpPr>
          <p:cNvPr id="942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42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07BCB-AA53-4B03-B771-62D71DA2F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80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23113-800D-4256-94F3-FE447DD44D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40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6FD54-F70D-4CEE-9C5A-FF9416AE9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63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E128-58CA-4B7B-B252-21BBDBBC7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68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BFBD-B83B-42DB-85E9-21923DFDC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17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0079-C8DF-4F4F-9080-7793042674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8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E5EE-2767-4281-9507-CF6A9CFE74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8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FEE17-E04E-4062-9692-429C487494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63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6DB00-A275-45FF-B5CD-BC5ECFE1C8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C3CEF-43A6-40B0-8F8B-068900DC14E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FBCB-16B8-4B2E-87A3-901F659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33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C81AA-A00A-40CC-B27D-6036E9787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05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B3058-2DFB-4674-8E60-84CDE1B723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81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A929C-F06B-4A08-A55A-D1359E0078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76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3053A-A91A-4C11-B404-9AA3C0110B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41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C3CEF-43A6-40B0-8F8B-068900DC14E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FBCB-16B8-4B2E-87A3-901F659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56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C3CEF-43A6-40B0-8F8B-068900DC14E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FBCB-16B8-4B2E-87A3-901F659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3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C3CEF-43A6-40B0-8F8B-068900DC14E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FBCB-16B8-4B2E-87A3-901F659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60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C3CEF-43A6-40B0-8F8B-068900DC14E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FBCB-16B8-4B2E-87A3-901F659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25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C3CEF-43A6-40B0-8F8B-068900DC14E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FBCB-16B8-4B2E-87A3-901F659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20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C3CEF-43A6-40B0-8F8B-068900DC14E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FBCB-16B8-4B2E-87A3-901F659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6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C3CEF-43A6-40B0-8F8B-068900DC14E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FBCB-16B8-4B2E-87A3-901F659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60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C3CEF-43A6-40B0-8F8B-068900DC14E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FBCB-16B8-4B2E-87A3-901F659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49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C3CEF-43A6-40B0-8F8B-068900DC14E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FBCB-16B8-4B2E-87A3-901F659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82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C3CEF-43A6-40B0-8F8B-068900DC14E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FBCB-16B8-4B2E-87A3-901F659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62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C3CEF-43A6-40B0-8F8B-068900DC14E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FBCB-16B8-4B2E-87A3-901F659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05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C22FB-4806-4560-AC32-0A62DD340E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53127"/>
      </p:ext>
    </p:extLst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B1389-D98A-4F2A-8A87-3B6790D55C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14255"/>
      </p:ext>
    </p:extLst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722F1-BC29-497D-A1F7-57633FD89D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37547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62E8C-4319-41D5-AE7C-E50FF1F94F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46755"/>
      </p:ext>
    </p:extLst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5690B-FC6F-4561-9647-F7F5235278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42297"/>
      </p:ext>
    </p:extLst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25330-B2D9-4D93-A86E-706B065EB1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48373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C3CEF-43A6-40B0-8F8B-068900DC14E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FBCB-16B8-4B2E-87A3-901F659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25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218D3-0EE1-48C9-A3AB-0DB83BF0B8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99368"/>
      </p:ext>
    </p:extLst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BAA3B-84C3-4723-B190-AB0E5FE894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72261"/>
      </p:ext>
    </p:extLst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B490-81F0-45D3-8BAC-46A3610F2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20387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78D26-CEDA-4CF4-BC74-DDA396D24B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59781"/>
      </p:ext>
    </p:extLst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8A8B9-4336-4449-87C6-5B95466B8D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06444"/>
      </p:ext>
    </p:extLst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97919"/>
      </p:ext>
    </p:extLst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63239"/>
      </p:ext>
    </p:extLst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513680"/>
      </p:ext>
    </p:extLst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03284"/>
      </p:ext>
    </p:extLst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45418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C3CEF-43A6-40B0-8F8B-068900DC14E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FBCB-16B8-4B2E-87A3-901F659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20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10145"/>
      </p:ext>
    </p:extLst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978561"/>
      </p:ext>
    </p:extLst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08971"/>
      </p:ext>
    </p:extLst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6762471"/>
      </p:ext>
    </p:extLst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75319"/>
      </p:ext>
    </p:extLst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73025"/>
            <a:ext cx="2173288" cy="5299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838" y="73025"/>
            <a:ext cx="6370637" cy="5299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88931"/>
      </p:ext>
    </p:extLst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C53F3E7-952E-435B-A599-8E8943823A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24304"/>
      </p:ext>
    </p:extLst>
  </p:cSld>
  <p:clrMapOvr>
    <a:masterClrMapping/>
  </p:clrMapOvr>
  <p:transition>
    <p:cover dir="r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564EB-8994-47B9-9312-87A00ADC3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54351"/>
      </p:ext>
    </p:extLst>
  </p:cSld>
  <p:clrMapOvr>
    <a:masterClrMapping/>
  </p:clrMapOvr>
  <p:transition>
    <p:cover dir="r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67E0D-CB30-462A-A93F-64DF90A77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77394"/>
      </p:ext>
    </p:extLst>
  </p:cSld>
  <p:clrMapOvr>
    <a:masterClrMapping/>
  </p:clrMapOvr>
  <p:transition>
    <p:cover dir="r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79A64-FB8A-40D6-ACC8-CB6B7213E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1593"/>
      </p:ext>
    </p:extLst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C3CEF-43A6-40B0-8F8B-068900DC14E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FBCB-16B8-4B2E-87A3-901F659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600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BEEB4-FBC4-49C6-922C-278FC668C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6152"/>
      </p:ext>
    </p:extLst>
  </p:cSld>
  <p:clrMapOvr>
    <a:masterClrMapping/>
  </p:clrMapOvr>
  <p:transition>
    <p:cover dir="r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0BB1F-4AFA-4360-979B-B52C8416D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59834"/>
      </p:ext>
    </p:extLst>
  </p:cSld>
  <p:clrMapOvr>
    <a:masterClrMapping/>
  </p:clrMapOvr>
  <p:transition>
    <p:cover dir="r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9E6BB-5748-4D02-A6E7-C0274B99D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6180"/>
      </p:ext>
    </p:extLst>
  </p:cSld>
  <p:clrMapOvr>
    <a:masterClrMapping/>
  </p:clrMapOvr>
  <p:transition>
    <p:cover dir="r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698FF-3BB6-4D7E-B2E8-114457ECD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27356"/>
      </p:ext>
    </p:extLst>
  </p:cSld>
  <p:clrMapOvr>
    <a:masterClrMapping/>
  </p:clrMapOvr>
  <p:transition>
    <p:cover dir="r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117BC-8BEE-43CA-B349-BEAB47ACE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17995"/>
      </p:ext>
    </p:extLst>
  </p:cSld>
  <p:clrMapOvr>
    <a:masterClrMapping/>
  </p:clrMapOvr>
  <p:transition>
    <p:cover dir="r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1FD1C-ADB6-47B1-9752-E89F617CA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44387"/>
      </p:ext>
    </p:extLst>
  </p:cSld>
  <p:clrMapOvr>
    <a:masterClrMapping/>
  </p:clrMapOvr>
  <p:transition>
    <p:cover dir="r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41D76-0103-44CF-AC38-F850A150D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78012"/>
      </p:ext>
    </p:extLst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C3CEF-43A6-40B0-8F8B-068900DC14E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FBCB-16B8-4B2E-87A3-901F659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4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C3CEF-43A6-40B0-8F8B-068900DC14E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FBCB-16B8-4B2E-87A3-901F659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8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EC3CEF-43A6-40B0-8F8B-068900DC14EE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FBCB-16B8-4B2E-87A3-901F659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47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9318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-39" charset="0"/>
              </a:endParaRPr>
            </a:p>
          </p:txBody>
        </p:sp>
        <p:sp>
          <p:nvSpPr>
            <p:cNvPr id="9318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-39" charset="0"/>
              </a:endParaRPr>
            </a:p>
          </p:txBody>
        </p:sp>
        <p:sp>
          <p:nvSpPr>
            <p:cNvPr id="9318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-39" charset="0"/>
              </a:endParaRPr>
            </a:p>
          </p:txBody>
        </p:sp>
        <p:sp>
          <p:nvSpPr>
            <p:cNvPr id="9319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-39" charset="0"/>
              </a:endParaRPr>
            </a:p>
          </p:txBody>
        </p:sp>
        <p:sp>
          <p:nvSpPr>
            <p:cNvPr id="9319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-39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9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1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4E6389-5EB2-46DF-9505-FF916FF1E18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927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7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E75F8B-38B9-4AA3-B251-EDC316A233F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8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3838" y="73025"/>
            <a:ext cx="8696325" cy="676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725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med">
    <p:zoom/>
  </p:transition>
  <p:txStyles>
    <p:titleStyle>
      <a:lvl1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lnSpc>
          <a:spcPct val="7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lnSpc>
          <a:spcPct val="7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lnSpc>
          <a:spcPct val="7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lnSpc>
          <a:spcPct val="7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0000"/>
        </a:buClr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0000"/>
        </a:buClr>
        <a:buChar char="•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0000"/>
        </a:buClr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0000"/>
        </a:buClr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0000"/>
        </a:buClr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00000"/>
        </a:buClr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00000"/>
        </a:buClr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00000"/>
        </a:buClr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00000"/>
        </a:buClr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98BAC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98BAC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98BAC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4B4E25-B6EB-4A2C-9411-51D2F3C4FC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2055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98BA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0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cover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8BACB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8BAC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8BAC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8BAC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8BAC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8BAC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8BAC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8BAC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8BAC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8BAC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ral-anaesthesia.com/images/thomas-beddoes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these on the top of your notes for today.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3 effects of the War of 1812</a:t>
            </a:r>
          </a:p>
          <a:p>
            <a:r>
              <a:rPr lang="en-US" sz="4400" dirty="0" smtClean="0"/>
              <a:t>2 ways that territorial expansion transformed American society.</a:t>
            </a:r>
          </a:p>
          <a:p>
            <a:r>
              <a:rPr lang="en-US" sz="4400" dirty="0" smtClean="0"/>
              <a:t>1 aspect of the </a:t>
            </a:r>
            <a:r>
              <a:rPr lang="en-US" sz="4400" smtClean="0"/>
              <a:t>Northwest Ordinance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8663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8800" smtClean="0"/>
              <a:t>Standard 7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05200"/>
            <a:ext cx="8001000" cy="2895600"/>
          </a:xfrm>
        </p:spPr>
        <p:txBody>
          <a:bodyPr/>
          <a:lstStyle/>
          <a:p>
            <a:pPr algn="l" eaLnBrk="1" hangingPunct="1"/>
            <a:r>
              <a:rPr lang="en-US" smtClean="0"/>
              <a:t>Students will explain the process of economic growth, its regional and national impact in the first half of the 19</a:t>
            </a:r>
            <a:r>
              <a:rPr lang="en-US" baseline="30000" smtClean="0"/>
              <a:t>th</a:t>
            </a:r>
            <a:r>
              <a:rPr lang="en-US" smtClean="0"/>
              <a:t> century, and the different responses to it.</a:t>
            </a:r>
          </a:p>
        </p:txBody>
      </p:sp>
    </p:spTree>
    <p:extLst>
      <p:ext uri="{BB962C8B-B14F-4D97-AF65-F5344CB8AC3E}">
        <p14:creationId xmlns:p14="http://schemas.microsoft.com/office/powerpoint/2010/main" val="6557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Simulation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9600" b="1" smtClean="0"/>
              <a:t>A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59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Industrial Revolution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191000" cy="5334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It was an ongoing effort over many decades to increase production by using machines powered by sources other than humans or animals.</a:t>
            </a:r>
          </a:p>
        </p:txBody>
      </p:sp>
      <p:pic>
        <p:nvPicPr>
          <p:cNvPr id="31748" name="Picture 4" descr="indust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063" y="1066800"/>
            <a:ext cx="4151312" cy="5562600"/>
          </a:xfrm>
        </p:spPr>
      </p:pic>
    </p:spTree>
    <p:extLst>
      <p:ext uri="{BB962C8B-B14F-4D97-AF65-F5344CB8AC3E}">
        <p14:creationId xmlns:p14="http://schemas.microsoft.com/office/powerpoint/2010/main" val="11473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 smtClean="0"/>
              <a:t>INVENTIONS!!!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508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2362200"/>
          </a:xfrm>
        </p:spPr>
        <p:txBody>
          <a:bodyPr/>
          <a:lstStyle/>
          <a:p>
            <a:r>
              <a:rPr lang="en-US" dirty="0">
                <a:solidFill>
                  <a:srgbClr val="CC00FF"/>
                </a:solidFill>
                <a:latin typeface="Footlight MT Light" pitchFamily="18" charset="0"/>
              </a:rPr>
              <a:t>Steam Engine</a:t>
            </a:r>
            <a:r>
              <a:rPr lang="en-US" dirty="0">
                <a:latin typeface="Footlight MT Light" pitchFamily="18" charset="0"/>
              </a:rPr>
              <a:t> (1769)</a:t>
            </a:r>
            <a:r>
              <a:rPr lang="en-US" dirty="0">
                <a:latin typeface="Footlight MT Light" pitchFamily="18" charset="0"/>
                <a:sym typeface="Wingdings" pitchFamily="2" charset="2"/>
              </a:rPr>
              <a:t> Used coal rather than water.  Powered machines like the cotton mills  it will lead to the factory system  allowed factories to be built wherever and not just near a water source</a:t>
            </a:r>
            <a:endParaRPr lang="en-US" dirty="0">
              <a:latin typeface="Footlight MT Light" pitchFamily="18" charset="0"/>
            </a:endParaRPr>
          </a:p>
        </p:txBody>
      </p:sp>
      <p:pic>
        <p:nvPicPr>
          <p:cNvPr id="4105" name="Picture 9" descr="921ebd3e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505200"/>
            <a:ext cx="2514600" cy="3352800"/>
          </a:xfrm>
          <a:prstGeom prst="rect">
            <a:avLst/>
          </a:prstGeom>
          <a:noFill/>
        </p:spPr>
      </p:pic>
      <p:pic>
        <p:nvPicPr>
          <p:cNvPr id="4107" name="Picture 11" descr="picture of James Wat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039280"/>
            <a:ext cx="2014538" cy="2786063"/>
          </a:xfrm>
          <a:prstGeom prst="rect">
            <a:avLst/>
          </a:prstGeom>
          <a:noFill/>
        </p:spPr>
      </p:pic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b="1">
                <a:latin typeface="Footlight MT Light" pitchFamily="18" charset="0"/>
              </a:rPr>
              <a:t>James Watt</a:t>
            </a:r>
            <a:r>
              <a:rPr lang="en-US">
                <a:latin typeface="Footlight MT Light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55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4953000" cy="838200"/>
          </a:xfrm>
        </p:spPr>
        <p:txBody>
          <a:bodyPr/>
          <a:lstStyle/>
          <a:p>
            <a:pPr eaLnBrk="1" hangingPunct="1"/>
            <a:r>
              <a:rPr lang="en-US" smtClean="0"/>
              <a:t>The Cotton Gin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It is a machine that separates the seeds from raw cotton fibers.</a:t>
            </a:r>
          </a:p>
          <a:p>
            <a:pPr eaLnBrk="1" hangingPunct="1"/>
            <a:r>
              <a:rPr lang="en-US" sz="2800" smtClean="0"/>
              <a:t>It was invented by Eli Whitney.</a:t>
            </a:r>
          </a:p>
          <a:p>
            <a:pPr eaLnBrk="1" hangingPunct="1"/>
            <a:r>
              <a:rPr lang="en-US" sz="2800" smtClean="0"/>
              <a:t>Gin is short for engine.</a:t>
            </a:r>
          </a:p>
        </p:txBody>
      </p:sp>
      <p:pic>
        <p:nvPicPr>
          <p:cNvPr id="32772" name="Picture 4" descr="New_York_Cotton_G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219200"/>
            <a:ext cx="3629025" cy="5334000"/>
          </a:xfrm>
        </p:spPr>
      </p:pic>
    </p:spTree>
    <p:extLst>
      <p:ext uri="{BB962C8B-B14F-4D97-AF65-F5344CB8AC3E}">
        <p14:creationId xmlns:p14="http://schemas.microsoft.com/office/powerpoint/2010/main" val="23227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Footlight MT Light" pitchFamily="18" charset="0"/>
              </a:rPr>
              <a:t>Eli Whitney</a:t>
            </a:r>
            <a:endParaRPr lang="en-US">
              <a:latin typeface="Footlight MT Light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sz="3200" dirty="0">
                <a:solidFill>
                  <a:srgbClr val="CC00FF"/>
                </a:solidFill>
                <a:latin typeface="Footlight MT Light" pitchFamily="18" charset="0"/>
              </a:rPr>
              <a:t>Cotton Gin</a:t>
            </a:r>
            <a:r>
              <a:rPr lang="en-US" sz="3200" dirty="0">
                <a:latin typeface="Footlight MT Light" pitchFamily="18" charset="0"/>
              </a:rPr>
              <a:t> (1793) </a:t>
            </a:r>
            <a:r>
              <a:rPr lang="en-US" sz="3200" dirty="0">
                <a:latin typeface="Footlight MT Light" pitchFamily="18" charset="0"/>
                <a:sym typeface="Wingdings" pitchFamily="2" charset="2"/>
              </a:rPr>
              <a:t> </a:t>
            </a:r>
            <a:r>
              <a:rPr lang="en-US" sz="3200" dirty="0" smtClean="0">
                <a:latin typeface="Footlight MT Light" pitchFamily="18" charset="0"/>
                <a:sym typeface="Wingdings" pitchFamily="2" charset="2"/>
              </a:rPr>
              <a:t>made cotton </a:t>
            </a:r>
            <a:r>
              <a:rPr lang="en-US" sz="3200" dirty="0">
                <a:latin typeface="Footlight MT Light" pitchFamily="18" charset="0"/>
                <a:sym typeface="Wingdings" pitchFamily="2" charset="2"/>
              </a:rPr>
              <a:t>plantations increase their use of slave labor</a:t>
            </a:r>
            <a:endParaRPr lang="en-US" sz="3200" dirty="0">
              <a:latin typeface="Footlight MT Light" pitchFamily="18" charset="0"/>
            </a:endParaRPr>
          </a:p>
        </p:txBody>
      </p:sp>
      <p:pic>
        <p:nvPicPr>
          <p:cNvPr id="5129" name="Picture 9" descr="raw_cot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697288"/>
            <a:ext cx="3124200" cy="2874962"/>
          </a:xfrm>
          <a:prstGeom prst="rect">
            <a:avLst/>
          </a:prstGeom>
          <a:noFill/>
        </p:spPr>
      </p:pic>
      <p:pic>
        <p:nvPicPr>
          <p:cNvPr id="5131" name="Picture 11" descr="cottong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24288"/>
            <a:ext cx="3276600" cy="275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12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Steamboat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3810000" cy="4114800"/>
          </a:xfrm>
        </p:spPr>
        <p:txBody>
          <a:bodyPr/>
          <a:lstStyle/>
          <a:p>
            <a:r>
              <a:rPr lang="en-US" sz="2400" dirty="0" smtClean="0"/>
              <a:t>In 1807, Robert </a:t>
            </a:r>
            <a:r>
              <a:rPr lang="en-US" sz="2400" dirty="0"/>
              <a:t>Fulton designed a steam engine for a steamboat that could move against the current of a river or against the wind. </a:t>
            </a:r>
          </a:p>
          <a:p>
            <a:r>
              <a:rPr lang="en-US" sz="2400" dirty="0"/>
              <a:t>The steamboat created more opportunities for trade and transportation on rivers. </a:t>
            </a:r>
          </a:p>
        </p:txBody>
      </p:sp>
      <p:pic>
        <p:nvPicPr>
          <p:cNvPr id="27653" name="Picture 5" descr="stanton012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2286000"/>
            <a:ext cx="4572000" cy="2520950"/>
          </a:xfrm>
        </p:spPr>
      </p:pic>
    </p:spTree>
    <p:extLst>
      <p:ext uri="{BB962C8B-B14F-4D97-AF65-F5344CB8AC3E}">
        <p14:creationId xmlns:p14="http://schemas.microsoft.com/office/powerpoint/2010/main" val="4235220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The Telegraph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1148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In 1837, the </a:t>
            </a:r>
            <a:r>
              <a:rPr lang="en-US" sz="2400" dirty="0"/>
              <a:t>telegraph was invented by Samuel Morse.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With </a:t>
            </a:r>
            <a:r>
              <a:rPr lang="en-US" sz="2400" dirty="0"/>
              <a:t>the telegraph, it took only seconds to communicate with another city.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invention of the steamboat and telegraph brought the people of the nation closer to each other. </a:t>
            </a:r>
          </a:p>
        </p:txBody>
      </p:sp>
      <p:pic>
        <p:nvPicPr>
          <p:cNvPr id="29701" name="Picture 5" descr="r818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1828800"/>
            <a:ext cx="4648200" cy="3313113"/>
          </a:xfrm>
        </p:spPr>
      </p:pic>
    </p:spTree>
    <p:extLst>
      <p:ext uri="{BB962C8B-B14F-4D97-AF65-F5344CB8AC3E}">
        <p14:creationId xmlns:p14="http://schemas.microsoft.com/office/powerpoint/2010/main" val="717489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1524000"/>
            <a:ext cx="2819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What region of the United States is the most populated?</a:t>
            </a:r>
          </a:p>
        </p:txBody>
      </p:sp>
    </p:spTree>
    <p:extLst>
      <p:ext uri="{BB962C8B-B14F-4D97-AF65-F5344CB8AC3E}">
        <p14:creationId xmlns:p14="http://schemas.microsoft.com/office/powerpoint/2010/main" val="380519340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CHECK FOR UNDERSTANDING</a:t>
            </a:r>
            <a:endParaRPr lang="en-US" sz="60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1.) The cotton gin was an important invention because</a:t>
            </a:r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  	A) it inadvertently led to the spread of slavery.</a:t>
            </a:r>
            <a:br>
              <a:rPr lang="en-US" sz="2800" dirty="0" smtClean="0"/>
            </a:br>
            <a:r>
              <a:rPr lang="en-US" sz="2800" dirty="0" smtClean="0"/>
              <a:t>  	B) it made cotton much easier for slaves to pick.</a:t>
            </a:r>
            <a:br>
              <a:rPr lang="en-US" sz="2800" dirty="0" smtClean="0"/>
            </a:br>
            <a:r>
              <a:rPr lang="en-US" sz="2800" dirty="0" smtClean="0"/>
              <a:t>  	C) it caused people to stop needing so much cotton.</a:t>
            </a:r>
            <a:br>
              <a:rPr lang="en-US" sz="2800" dirty="0" smtClean="0"/>
            </a:br>
            <a:r>
              <a:rPr lang="en-US" sz="2800" dirty="0" smtClean="0"/>
              <a:t>  	D) it angered northern farmers who could afford it.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00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2.) Which of the following is famous for creating the first steam engine?</a:t>
            </a:r>
          </a:p>
          <a:p>
            <a:pPr marL="971550" lvl="1" indent="-514350">
              <a:buAutoNum type="alphaUcParenR"/>
            </a:pPr>
            <a:r>
              <a:rPr lang="en-US" dirty="0" smtClean="0"/>
              <a:t>Samuel Morse</a:t>
            </a:r>
          </a:p>
          <a:p>
            <a:pPr marL="971550" lvl="1" indent="-514350">
              <a:buAutoNum type="alphaUcParenR"/>
            </a:pPr>
            <a:r>
              <a:rPr lang="en-US" dirty="0" smtClean="0"/>
              <a:t>Robert Fulton</a:t>
            </a:r>
          </a:p>
          <a:p>
            <a:pPr marL="971550" lvl="1" indent="-514350">
              <a:buAutoNum type="alphaUcParenR"/>
            </a:pPr>
            <a:r>
              <a:rPr lang="en-US" dirty="0" smtClean="0"/>
              <a:t>James Watts</a:t>
            </a:r>
          </a:p>
          <a:p>
            <a:pPr marL="971550" lvl="1" indent="-514350">
              <a:buAutoNum type="alphaUcParenR"/>
            </a:pPr>
            <a:r>
              <a:rPr lang="en-US" dirty="0" smtClean="0"/>
              <a:t>Eli Whitney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3)  The creation of the steam engine had which of the following effects?</a:t>
            </a:r>
          </a:p>
          <a:p>
            <a:pPr marL="971550" lvl="1" indent="-514350">
              <a:buAutoNum type="alphaUcParenR"/>
            </a:pPr>
            <a:r>
              <a:rPr lang="en-US" dirty="0" smtClean="0"/>
              <a:t>Decline in transportation due to the lack fuel.</a:t>
            </a:r>
          </a:p>
          <a:p>
            <a:pPr marL="971550" lvl="1" indent="-514350">
              <a:buAutoNum type="alphaUcParenR"/>
            </a:pP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llowed factories to be built wherever and not just near a water source.</a:t>
            </a:r>
          </a:p>
          <a:p>
            <a:pPr marL="971550" lvl="1" indent="-514350">
              <a:buAutoNum type="alphaUcParenR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Increase of people moving to more rural areas due to a lack of job opportunities.</a:t>
            </a:r>
          </a:p>
          <a:p>
            <a:pPr marL="971550" lvl="1" indent="-514350">
              <a:buAutoNum type="alphaUcParenR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Decreased the use of slave labor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4)  This invention created more opportunities for trade and transportation on rivers. </a:t>
            </a:r>
          </a:p>
          <a:p>
            <a:pPr marL="971550" lvl="1" indent="-514350">
              <a:buAutoNum type="alphaUcParenR"/>
            </a:pPr>
            <a:r>
              <a:rPr lang="en-US" dirty="0" smtClean="0"/>
              <a:t>Steamboat</a:t>
            </a:r>
          </a:p>
          <a:p>
            <a:pPr marL="971550" lvl="1" indent="-514350">
              <a:buAutoNum type="alphaUcParenR"/>
            </a:pPr>
            <a:r>
              <a:rPr lang="en-US" dirty="0" smtClean="0"/>
              <a:t>Railroad</a:t>
            </a:r>
          </a:p>
          <a:p>
            <a:pPr marL="971550" lvl="1" indent="-514350">
              <a:buAutoNum type="alphaUcParenR"/>
            </a:pPr>
            <a:r>
              <a:rPr lang="en-US" dirty="0" smtClean="0"/>
              <a:t>Turnpike</a:t>
            </a:r>
          </a:p>
          <a:p>
            <a:pPr marL="971550" lvl="1" indent="-514350">
              <a:buAutoNum type="alphaUcParenR"/>
            </a:pPr>
            <a:r>
              <a:rPr lang="en-US" dirty="0" smtClean="0"/>
              <a:t>Telegraph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5)  Which </a:t>
            </a:r>
            <a:r>
              <a:rPr lang="en-US" dirty="0"/>
              <a:t>of the following was a consequence of the rise of factories and innovation in farming technology?</a:t>
            </a:r>
          </a:p>
          <a:p>
            <a:r>
              <a:rPr lang="en-US" dirty="0"/>
              <a:t>   A.  People immigrating to Europe to seek more farmland.</a:t>
            </a:r>
          </a:p>
          <a:p>
            <a:r>
              <a:rPr lang="en-US" dirty="0"/>
              <a:t>   B.  The creation of cities and people moving into cities to find jobs.</a:t>
            </a:r>
          </a:p>
          <a:p>
            <a:r>
              <a:rPr lang="en-US" dirty="0"/>
              <a:t>   C.  </a:t>
            </a:r>
            <a:r>
              <a:rPr lang="en-US" dirty="0" smtClean="0"/>
              <a:t>Decrease in cotton </a:t>
            </a:r>
            <a:r>
              <a:rPr lang="en-US" dirty="0"/>
              <a:t>production.</a:t>
            </a:r>
          </a:p>
          <a:p>
            <a:r>
              <a:rPr lang="en-US" dirty="0"/>
              <a:t>   D.  The temperance movement.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 Your Own Invention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Your task is to pitch a new invention to Invent America, one the largest invention firms in the US</a:t>
            </a:r>
          </a:p>
          <a:p>
            <a:pPr lvl="1"/>
            <a:r>
              <a:rPr lang="en-US" dirty="0" smtClean="0"/>
              <a:t>Think about the inventions that make your life easier (cars, cell phones, microwaves, etc.)</a:t>
            </a:r>
          </a:p>
          <a:p>
            <a:pPr lvl="1"/>
            <a:r>
              <a:rPr lang="en-US" dirty="0" smtClean="0"/>
              <a:t>What is something that you would invent to make people’s lives easier?  How would this invention affect society? </a:t>
            </a:r>
          </a:p>
          <a:p>
            <a:pPr lvl="1"/>
            <a:r>
              <a:rPr lang="en-US" dirty="0" smtClean="0"/>
              <a:t>Think about transportation, technology, school, and beyond!</a:t>
            </a:r>
          </a:p>
          <a:p>
            <a:r>
              <a:rPr lang="en-US" dirty="0" smtClean="0"/>
              <a:t>Pitch must be </a:t>
            </a:r>
            <a:r>
              <a:rPr lang="en-US" dirty="0" smtClean="0"/>
              <a:t>2 paragraphs or </a:t>
            </a:r>
            <a:r>
              <a:rPr lang="en-US" dirty="0" smtClean="0"/>
              <a:t>more and include an illustration</a:t>
            </a:r>
          </a:p>
          <a:p>
            <a:r>
              <a:rPr lang="en-US" dirty="0" smtClean="0"/>
              <a:t>Be creative and persuasive!!!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96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59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52400"/>
          </a:xfrm>
        </p:spPr>
        <p:txBody>
          <a:bodyPr/>
          <a:lstStyle/>
          <a:p>
            <a:pPr eaLnBrk="1" hangingPunct="1"/>
            <a:r>
              <a:rPr lang="en-US" sz="900" smtClean="0"/>
              <a:t>City growth</a:t>
            </a:r>
          </a:p>
        </p:txBody>
      </p:sp>
      <p:sp>
        <p:nvSpPr>
          <p:cNvPr id="1331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irregularSeal2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00200" y="5715000"/>
            <a:ext cx="3886200" cy="992188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u="sng" smtClean="0">
                <a:solidFill>
                  <a:srgbClr val="0000CC"/>
                </a:solidFill>
                <a:latin typeface="Arial" charset="0"/>
              </a:rPr>
              <a:t>Westward expansion</a:t>
            </a:r>
            <a:r>
              <a:rPr lang="en-US" sz="1800" b="1" smtClean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en-US" sz="1800" b="1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b="1" smtClean="0">
                <a:solidFill>
                  <a:srgbClr val="000000"/>
                </a:solidFill>
                <a:latin typeface="Arial" charset="0"/>
              </a:rPr>
              <a:t>Growth of cities and states by 1850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648200" y="533400"/>
            <a:ext cx="4343400" cy="5029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39624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How has population been redistributed through the United States?</a:t>
            </a:r>
          </a:p>
          <a:p>
            <a:r>
              <a:rPr lang="en-US" sz="2400" dirty="0" smtClean="0"/>
              <a:t>3. What region do you think is the most economically powerful?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84106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762000"/>
            <a:ext cx="3962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What geographic feature is preventing population from expanding further West?</a:t>
            </a:r>
          </a:p>
        </p:txBody>
      </p:sp>
    </p:spTree>
    <p:extLst>
      <p:ext uri="{BB962C8B-B14F-4D97-AF65-F5344CB8AC3E}">
        <p14:creationId xmlns:p14="http://schemas.microsoft.com/office/powerpoint/2010/main" val="42478271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" y="838200"/>
            <a:ext cx="431596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The Appalachian Mountains are now more densely populated. What resources are being mined in the mountains?</a:t>
            </a:r>
          </a:p>
          <a:p>
            <a:r>
              <a:rPr lang="en-US" sz="2400" dirty="0" smtClean="0"/>
              <a:t>6. Why are these resources important to industrialization?</a:t>
            </a:r>
          </a:p>
        </p:txBody>
      </p:sp>
    </p:spTree>
    <p:extLst>
      <p:ext uri="{BB962C8B-B14F-4D97-AF65-F5344CB8AC3E}">
        <p14:creationId xmlns:p14="http://schemas.microsoft.com/office/powerpoint/2010/main" val="170012216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842963"/>
            <a:ext cx="2286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5888" indent="-1158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smtClean="0">
                <a:solidFill>
                  <a:srgbClr val="FFFFFF"/>
                </a:solidFill>
                <a:latin typeface="Arial" charset="0"/>
              </a:rPr>
              <a:t>	Map 6 of 45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223838" y="0"/>
            <a:ext cx="8696325" cy="67627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3800" smtClean="0">
                <a:solidFill>
                  <a:schemeClr val="tx1"/>
                </a:solidFill>
              </a:rPr>
              <a:t>Expansion of the United States</a:t>
            </a:r>
          </a:p>
        </p:txBody>
      </p:sp>
      <p:sp>
        <p:nvSpPr>
          <p:cNvPr id="412677" name="Text Box 5"/>
          <p:cNvSpPr txBox="1">
            <a:spLocks noChangeArrowheads="1"/>
          </p:cNvSpPr>
          <p:nvPr/>
        </p:nvSpPr>
        <p:spPr bwMode="auto">
          <a:xfrm>
            <a:off x="533400" y="3733800"/>
            <a:ext cx="4572000" cy="18374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7. Did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the US fight a war?  Name of war and country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fought?</a:t>
            </a:r>
          </a:p>
          <a:p>
            <a:pPr marL="0" indent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8.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Did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the US buy land?  From whom and how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much?</a:t>
            </a:r>
          </a:p>
          <a:p>
            <a:pPr marL="0" indent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9.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President responsible</a:t>
            </a:r>
          </a:p>
          <a:p>
            <a:pPr marL="0" indent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0000"/>
                </a:solidFill>
                <a:latin typeface="Arial" charset="0"/>
              </a:rPr>
              <a:t>10. </a:t>
            </a:r>
            <a:r>
              <a:rPr lang="en-US" sz="1800" b="1" smtClean="0">
                <a:solidFill>
                  <a:srgbClr val="000000"/>
                </a:solidFill>
                <a:latin typeface="Arial" charset="0"/>
              </a:rPr>
              <a:t>Name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of treaty and date.</a:t>
            </a:r>
          </a:p>
        </p:txBody>
      </p:sp>
    </p:spTree>
    <p:extLst>
      <p:ext uri="{BB962C8B-B14F-4D97-AF65-F5344CB8AC3E}">
        <p14:creationId xmlns:p14="http://schemas.microsoft.com/office/powerpoint/2010/main" val="41022269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842963"/>
            <a:ext cx="2286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5888" indent="-1158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smtClean="0">
                <a:solidFill>
                  <a:srgbClr val="FFFFFF"/>
                </a:solidFill>
                <a:latin typeface="Arial" charset="0"/>
              </a:rPr>
              <a:t>	Map 7 of 45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50"/>
            <a:ext cx="82296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23838" y="238125"/>
            <a:ext cx="8696325" cy="67627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3800" smtClean="0">
                <a:solidFill>
                  <a:schemeClr val="tx1"/>
                </a:solidFill>
              </a:rPr>
              <a:t>Expansion of the United States</a:t>
            </a:r>
            <a:br>
              <a:rPr lang="en-US" altLang="en-US" sz="3800" smtClean="0">
                <a:solidFill>
                  <a:schemeClr val="tx1"/>
                </a:solidFill>
              </a:rPr>
            </a:br>
            <a:r>
              <a:rPr lang="en-US" altLang="en-US" sz="2400" smtClean="0">
                <a:solidFill>
                  <a:schemeClr val="tx1"/>
                </a:solidFill>
              </a:rPr>
              <a:t>with Louisiana Purchase 1803</a:t>
            </a:r>
            <a:endParaRPr lang="en-US" altLang="en-US" sz="3800" smtClean="0">
              <a:solidFill>
                <a:schemeClr val="tx1"/>
              </a:solidFill>
            </a:endParaRPr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609600" y="4513263"/>
            <a:ext cx="3429000" cy="2268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800" b="1" smtClean="0">
                <a:solidFill>
                  <a:srgbClr val="000000"/>
                </a:solidFill>
                <a:latin typeface="Arial" charset="0"/>
              </a:rPr>
              <a:t>Did the US fight a war?  Name of war and country fought?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800" b="1" smtClean="0">
                <a:solidFill>
                  <a:srgbClr val="000000"/>
                </a:solidFill>
                <a:latin typeface="Arial" charset="0"/>
              </a:rPr>
              <a:t>Did the US buy land?  From whom and how much?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800" b="1" smtClean="0">
                <a:solidFill>
                  <a:srgbClr val="000000"/>
                </a:solidFill>
                <a:latin typeface="Arial" charset="0"/>
              </a:rPr>
              <a:t>President responsible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800" b="1" smtClean="0">
                <a:solidFill>
                  <a:srgbClr val="000000"/>
                </a:solidFill>
                <a:latin typeface="Arial" charset="0"/>
              </a:rPr>
              <a:t>Name of treaty and date.</a:t>
            </a:r>
          </a:p>
        </p:txBody>
      </p:sp>
    </p:spTree>
    <p:extLst>
      <p:ext uri="{BB962C8B-B14F-4D97-AF65-F5344CB8AC3E}">
        <p14:creationId xmlns:p14="http://schemas.microsoft.com/office/powerpoint/2010/main" val="306403971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8077200" y="76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" smtClean="0">
                <a:solidFill>
                  <a:srgbClr val="FFFFFF"/>
                </a:solidFill>
                <a:latin typeface="Times New Roman" pitchFamily="18" charset="0"/>
              </a:rPr>
              <a:t>monroe doctrine</a:t>
            </a:r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603" name="WordArt 4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848600" cy="533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FFFFFF"/>
                  </a:outerShdw>
                </a:effectLst>
                <a:latin typeface="Impact"/>
              </a:rPr>
              <a:t>MONROE DOCTRINE</a:t>
            </a:r>
          </a:p>
        </p:txBody>
      </p:sp>
      <p:pic>
        <p:nvPicPr>
          <p:cNvPr id="25604" name="Picture 5" descr="monroe's doctrine"/>
          <p:cNvPicPr>
            <a:picLocks noChangeAspect="1" noChangeArrowheads="1"/>
          </p:cNvPicPr>
          <p:nvPr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3177" r="1898" b="1523"/>
          <a:stretch>
            <a:fillRect/>
          </a:stretch>
        </p:blipFill>
        <p:spPr bwMode="auto">
          <a:xfrm>
            <a:off x="381000" y="838200"/>
            <a:ext cx="3810000" cy="318452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638" name="Text Box 6"/>
          <p:cNvSpPr txBox="1">
            <a:spLocks noChangeArrowheads="1"/>
          </p:cNvSpPr>
          <p:nvPr/>
        </p:nvSpPr>
        <p:spPr bwMode="auto">
          <a:xfrm>
            <a:off x="0" y="4191000"/>
            <a:ext cx="9144000" cy="20367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r>
              <a:rPr lang="en-US" sz="2800" b="1" smtClean="0">
                <a:solidFill>
                  <a:srgbClr val="FFFFFF"/>
                </a:solidFill>
              </a:rPr>
              <a:t>He stated, "by the free and independent condition which they have assumed and maintain, are henceforth not to be considered as subjects for future colonization by any European Power."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35000"/>
              </a:spcBef>
              <a:spcAft>
                <a:spcPct val="0"/>
              </a:spcAft>
              <a:buFontTx/>
              <a:buChar char="•"/>
            </a:pPr>
            <a:endParaRPr lang="en-US" sz="3200" b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6824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3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4" descr="18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981200" y="685800"/>
            <a:ext cx="2057400" cy="4419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5257800"/>
            <a:ext cx="2590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</a:rPr>
              <a:t>Western Hemisphere or the Americas.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1295400" y="3048000"/>
            <a:ext cx="1143000" cy="2286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1307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AN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E5184"/>
      </a:hlink>
      <a:folHlink>
        <a:srgbClr val="FF0000"/>
      </a:folHlink>
    </a:clrScheme>
    <a:fontScheme name="TA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A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ue Radial">
  <a:themeElements>
    <a:clrScheme name="Blue Radial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ue 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 Radial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Radial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Radi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Radial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Radial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749</Words>
  <Application>Microsoft Office PowerPoint</Application>
  <PresentationFormat>On-screen Show (4:3)</PresentationFormat>
  <Paragraphs>84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Footlight MT Light</vt:lpstr>
      <vt:lpstr>Impact</vt:lpstr>
      <vt:lpstr>Times New Roman</vt:lpstr>
      <vt:lpstr>Wingdings</vt:lpstr>
      <vt:lpstr>iRespondGraphMaster</vt:lpstr>
      <vt:lpstr>Watermark</vt:lpstr>
      <vt:lpstr>iRespondQuestionMaster</vt:lpstr>
      <vt:lpstr>2_Default Design</vt:lpstr>
      <vt:lpstr>TAN_template</vt:lpstr>
      <vt:lpstr>Blue Radial</vt:lpstr>
      <vt:lpstr>Answer these on the top of your notes for today.</vt:lpstr>
      <vt:lpstr>PowerPoint Presentation</vt:lpstr>
      <vt:lpstr>City growth</vt:lpstr>
      <vt:lpstr>PowerPoint Presentation</vt:lpstr>
      <vt:lpstr>PowerPoint Presentation</vt:lpstr>
      <vt:lpstr>Expansion of the United States</vt:lpstr>
      <vt:lpstr>Expansion of the United States with Louisiana Purchase 1803</vt:lpstr>
      <vt:lpstr>PowerPoint Presentation</vt:lpstr>
      <vt:lpstr>PowerPoint Presentation</vt:lpstr>
      <vt:lpstr>Standard 7</vt:lpstr>
      <vt:lpstr>Simulation</vt:lpstr>
      <vt:lpstr>A</vt:lpstr>
      <vt:lpstr>Industrial Revolution</vt:lpstr>
      <vt:lpstr>PowerPoint Presentation</vt:lpstr>
      <vt:lpstr>James Watt </vt:lpstr>
      <vt:lpstr>The Cotton Gin</vt:lpstr>
      <vt:lpstr>Eli Whitney</vt:lpstr>
      <vt:lpstr>Steamboat</vt:lpstr>
      <vt:lpstr>The Telegraph</vt:lpstr>
      <vt:lpstr>CHECK FOR UNDERSTANDING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Pitch Your Own Invention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7</dc:title>
  <dc:creator>Benjamin Smalley</dc:creator>
  <cp:lastModifiedBy>Charles Cooper</cp:lastModifiedBy>
  <cp:revision>19</cp:revision>
  <dcterms:created xsi:type="dcterms:W3CDTF">2011-10-10T20:20:05Z</dcterms:created>
  <dcterms:modified xsi:type="dcterms:W3CDTF">2016-08-31T17:27:13Z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