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338" r:id="rId2"/>
    <p:sldId id="358" r:id="rId3"/>
    <p:sldId id="361" r:id="rId4"/>
    <p:sldId id="339" r:id="rId5"/>
    <p:sldId id="360" r:id="rId6"/>
    <p:sldId id="362" r:id="rId7"/>
    <p:sldId id="365" r:id="rId8"/>
    <p:sldId id="345" r:id="rId9"/>
    <p:sldId id="369" r:id="rId10"/>
    <p:sldId id="370" r:id="rId11"/>
    <p:sldId id="371" r:id="rId12"/>
    <p:sldId id="366" r:id="rId13"/>
    <p:sldId id="344" r:id="rId14"/>
    <p:sldId id="367" r:id="rId15"/>
    <p:sldId id="368" r:id="rId16"/>
    <p:sldId id="372" r:id="rId17"/>
    <p:sldId id="347" r:id="rId18"/>
    <p:sldId id="373" r:id="rId19"/>
    <p:sldId id="374" r:id="rId20"/>
    <p:sldId id="378" r:id="rId21"/>
    <p:sldId id="375" r:id="rId22"/>
    <p:sldId id="3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FFCC"/>
    <a:srgbClr val="FFDD4F"/>
    <a:srgbClr val="CCFFCC"/>
    <a:srgbClr val="CCCCFF"/>
    <a:srgbClr val="CDE6FF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7" autoAdjust="0"/>
    <p:restoredTop sz="75215" autoAdjust="0"/>
  </p:normalViewPr>
  <p:slideViewPr>
    <p:cSldViewPr>
      <p:cViewPr varScale="1">
        <p:scale>
          <a:sx n="67" d="100"/>
          <a:sy n="67" d="100"/>
        </p:scale>
        <p:origin x="134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notesViewPr>
    <p:cSldViewPr>
      <p:cViewPr varScale="1">
        <p:scale>
          <a:sx n="57" d="100"/>
          <a:sy n="57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0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55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Lesson plan for August 14, 2009: Warm-up question, Chesapeake Notes &amp; New England, Closure Activity</a:t>
            </a:r>
          </a:p>
        </p:txBody>
      </p:sp>
    </p:spTree>
    <p:extLst>
      <p:ext uri="{BB962C8B-B14F-4D97-AF65-F5344CB8AC3E}">
        <p14:creationId xmlns:p14="http://schemas.microsoft.com/office/powerpoint/2010/main" val="371248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Virginia’s development; include the Virginia Company, tobacco cultivation, relationships with Native Americans such as Powhatan, development of the House of Burgesses, Bacon’s Rebellion, and the development of slavery.</a:t>
            </a:r>
          </a:p>
        </p:txBody>
      </p:sp>
    </p:spTree>
    <p:extLst>
      <p:ext uri="{BB962C8B-B14F-4D97-AF65-F5344CB8AC3E}">
        <p14:creationId xmlns:p14="http://schemas.microsoft.com/office/powerpoint/2010/main" val="179726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smtClean="0"/>
              <a:t>For all slides with </a:t>
            </a:r>
            <a:r>
              <a:rPr lang="en-US" sz="1400" b="1" u="sng" smtClean="0"/>
              <a:t>GREEN</a:t>
            </a:r>
            <a:r>
              <a:rPr lang="en-US" sz="1400" smtClean="0"/>
              <a:t> backgrounds:  Have students interpret the images and make assumptions about the colonial region.  Spiral questions from lower-order thinking (what do you see?) to higher-order thinking (what can we infer about this colonial region?, etc.)</a:t>
            </a:r>
          </a:p>
        </p:txBody>
      </p:sp>
    </p:spTree>
    <p:extLst>
      <p:ext uri="{BB962C8B-B14F-4D97-AF65-F5344CB8AC3E}">
        <p14:creationId xmlns:p14="http://schemas.microsoft.com/office/powerpoint/2010/main" val="112186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31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Clash of cultures; settlers had no experience in founding a settlement-they simply did that they knew.  This did not work</a:t>
            </a:r>
          </a:p>
        </p:txBody>
      </p:sp>
    </p:spTree>
    <p:extLst>
      <p:ext uri="{BB962C8B-B14F-4D97-AF65-F5344CB8AC3E}">
        <p14:creationId xmlns:p14="http://schemas.microsoft.com/office/powerpoint/2010/main" val="233973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smtClean="0"/>
              <a:t>For all slides with </a:t>
            </a:r>
            <a:r>
              <a:rPr lang="en-US" sz="1400" b="1" u="sng" smtClean="0"/>
              <a:t>GREEN</a:t>
            </a:r>
            <a:r>
              <a:rPr lang="en-US" sz="1400" smtClean="0"/>
              <a:t> backgrounds:  Have students interpret the images and make assumptions about the colonial region.  Spiral questions from lower-order thinking (what do you see?) to higher-order thinking (what can we infer about this colonial region?, etc.)</a:t>
            </a:r>
          </a:p>
        </p:txBody>
      </p:sp>
    </p:spTree>
    <p:extLst>
      <p:ext uri="{BB962C8B-B14F-4D97-AF65-F5344CB8AC3E}">
        <p14:creationId xmlns:p14="http://schemas.microsoft.com/office/powerpoint/2010/main" val="43350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Virginia's development including the Virginia Company, tobacco cultivation, relationships with Native Americans such as Powhatan, development of the House of Burgesses, Bacon's Rebellion, and the origins of American slavery</a:t>
            </a:r>
          </a:p>
        </p:txBody>
      </p:sp>
    </p:spTree>
    <p:extLst>
      <p:ext uri="{BB962C8B-B14F-4D97-AF65-F5344CB8AC3E}">
        <p14:creationId xmlns:p14="http://schemas.microsoft.com/office/powerpoint/2010/main" val="84870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32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b="0" i="1"/>
              <a:t>22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6686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9" y="1748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3" y="1748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3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12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1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7" y="-992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0" y="166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3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5" y="1727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8" y="166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2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6" y="166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3" y="166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0" y="1746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1" y="1692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4" y="1719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"/>
            <a:ext cx="8305800" cy="6705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800" u="sng" dirty="0" smtClean="0"/>
              <a:t>Essential Question</a:t>
            </a:r>
            <a:r>
              <a:rPr lang="en-US" sz="3800" dirty="0" smtClean="0"/>
              <a:t>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800" dirty="0" smtClean="0"/>
              <a:t>What are the similarities &amp; differences among the Southern, New England, &amp; Middle colonies?</a:t>
            </a:r>
          </a:p>
          <a:p>
            <a:pPr>
              <a:lnSpc>
                <a:spcPct val="90000"/>
              </a:lnSpc>
              <a:defRPr/>
            </a:pPr>
            <a:endParaRPr lang="en-US" sz="20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800" u="sng" dirty="0" smtClean="0">
                <a:solidFill>
                  <a:srgbClr val="FF0000"/>
                </a:solidFill>
              </a:rPr>
              <a:t>Warm-Up Question</a:t>
            </a:r>
            <a:r>
              <a:rPr lang="en-US" sz="38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does geography impact the development of colonies?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do people today move to </a:t>
            </a:r>
            <a:r>
              <a:rPr lang="en-US" sz="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Mabelton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Georgia? What attracts people to move here?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Fort James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9188" r="7031" b="10156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What does this image reveal about Jamestown? </a:t>
            </a:r>
          </a:p>
        </p:txBody>
      </p:sp>
      <p:pic>
        <p:nvPicPr>
          <p:cNvPr id="13315" name="Picture 4" descr="lg_1975-23-02toba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5804"/>
          <a:stretch>
            <a:fillRect/>
          </a:stretch>
        </p:blipFill>
        <p:spPr bwMode="auto">
          <a:xfrm>
            <a:off x="0" y="769938"/>
            <a:ext cx="9144000" cy="5857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r>
              <a:rPr lang="en-US" smtClean="0"/>
              <a:t>Jamestown Survives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</p:spPr>
        <p:txBody>
          <a:bodyPr/>
          <a:lstStyle/>
          <a:p>
            <a:r>
              <a:rPr lang="en-US" sz="3800" smtClean="0"/>
              <a:t>The Jamestown colonists hoped to find wealth and they did:</a:t>
            </a:r>
          </a:p>
          <a:p>
            <a:pPr lvl="1"/>
            <a:r>
              <a:rPr lang="en-US" sz="3800" smtClean="0"/>
              <a:t>In 1612, </a:t>
            </a:r>
            <a:r>
              <a:rPr lang="en-US" sz="3800" u="sng" smtClean="0"/>
              <a:t>John Rolfe</a:t>
            </a:r>
            <a:r>
              <a:rPr lang="en-US" sz="3800" smtClean="0"/>
              <a:t> experimented with a hybrid form of </a:t>
            </a:r>
            <a:r>
              <a:rPr lang="en-US" sz="3800" u="sng" smtClean="0"/>
              <a:t>tobacco</a:t>
            </a:r>
          </a:p>
          <a:p>
            <a:pPr lvl="1"/>
            <a:r>
              <a:rPr lang="en-US" sz="3800" smtClean="0"/>
              <a:t>Tobacco forced colonists to expand to find new lands &amp; some were</a:t>
            </a:r>
            <a:r>
              <a:rPr lang="en-US" sz="2500" smtClean="0"/>
              <a:t> </a:t>
            </a:r>
            <a:r>
              <a:rPr lang="en-US" sz="3800" smtClean="0"/>
              <a:t>able</a:t>
            </a:r>
            <a:r>
              <a:rPr lang="en-US" sz="2500" smtClean="0"/>
              <a:t> </a:t>
            </a:r>
            <a:r>
              <a:rPr lang="en-US" sz="3800" smtClean="0"/>
              <a:t>to</a:t>
            </a:r>
            <a:r>
              <a:rPr lang="en-US" sz="2500" smtClean="0"/>
              <a:t> </a:t>
            </a:r>
            <a:r>
              <a:rPr lang="en-US" sz="3800" smtClean="0"/>
              <a:t>build</a:t>
            </a:r>
            <a:r>
              <a:rPr lang="en-US" sz="2500" smtClean="0"/>
              <a:t> </a:t>
            </a:r>
            <a:r>
              <a:rPr lang="en-US" sz="3800" smtClean="0"/>
              <a:t>large</a:t>
            </a:r>
            <a:r>
              <a:rPr lang="en-US" sz="3000" smtClean="0"/>
              <a:t> </a:t>
            </a:r>
            <a:r>
              <a:rPr lang="en-US" sz="3800" smtClean="0"/>
              <a:t>plantations </a:t>
            </a:r>
          </a:p>
          <a:p>
            <a:pPr lvl="1"/>
            <a:r>
              <a:rPr lang="en-US" sz="3800" smtClean="0"/>
              <a:t>Tobacco created a need for field laborers to plant &amp; pick the crop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Growing Tobacco in Jamestown</a:t>
            </a:r>
          </a:p>
        </p:txBody>
      </p:sp>
      <p:pic>
        <p:nvPicPr>
          <p:cNvPr id="15363" name="Picture 20" descr="John Rolfe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454400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2" descr="tobac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5943600" cy="3938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95" name="Picture 23" descr="Photo of TOBACCO SHIPS, 1600s. &#10;English tobacco ships loading in the James River, Virginia, in the 17th century: colored engraving, 19th century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smtClean="0">
                <a:solidFill>
                  <a:schemeClr val="tx1"/>
                </a:solidFill>
              </a:rPr>
              <a:t>Due to the success of tobacco,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Jamestown grew into “Virginia” </a:t>
            </a:r>
          </a:p>
        </p:txBody>
      </p:sp>
      <p:pic>
        <p:nvPicPr>
          <p:cNvPr id="16387" name="Picture 6" descr="304690_m_03_0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1"/>
          <a:stretch>
            <a:fillRect/>
          </a:stretch>
        </p:blipFill>
        <p:spPr bwMode="auto">
          <a:xfrm>
            <a:off x="1524000" y="1244600"/>
            <a:ext cx="6019800" cy="561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6664" name="Picture 8" descr="21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9"/>
          <a:stretch>
            <a:fillRect/>
          </a:stretch>
        </p:blipFill>
        <p:spPr bwMode="auto">
          <a:xfrm>
            <a:off x="1447800" y="1222375"/>
            <a:ext cx="6096000" cy="563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r>
              <a:rPr lang="en-US" smtClean="0"/>
              <a:t>Virginia Workers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3800" smtClean="0"/>
              <a:t>To meet the demand for field workers, Virginians used: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 smtClean="0"/>
              <a:t>Indentured</a:t>
            </a:r>
            <a:r>
              <a:rPr lang="en-US" sz="3500" smtClean="0"/>
              <a:t> </a:t>
            </a:r>
            <a:r>
              <a:rPr lang="en-US" sz="3800" smtClean="0"/>
              <a:t>servants</a:t>
            </a:r>
            <a:r>
              <a:rPr lang="en-US" sz="3500" smtClean="0"/>
              <a:t> </a:t>
            </a:r>
            <a:r>
              <a:rPr lang="en-US" sz="3800" smtClean="0"/>
              <a:t>from</a:t>
            </a:r>
            <a:r>
              <a:rPr lang="en-US" sz="3500" smtClean="0"/>
              <a:t> </a:t>
            </a:r>
            <a:r>
              <a:rPr lang="en-US" sz="3800" smtClean="0"/>
              <a:t>England; Typically poor men who agreed to work for a land owner for 4-7 yrs in exchange for travel to America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 smtClean="0"/>
              <a:t>In 1618, the </a:t>
            </a:r>
            <a:r>
              <a:rPr lang="en-US" sz="3800" u="sng" smtClean="0"/>
              <a:t>headright system</a:t>
            </a:r>
            <a:r>
              <a:rPr lang="en-US" sz="3800" smtClean="0"/>
              <a:t> was created; 50 acres were given to anyone who brought an indentured servant to America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3800" smtClean="0"/>
              <a:t>African slaves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304690_m_03_0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0"/>
            <a:ext cx="6400800" cy="58737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400800" y="1676400"/>
            <a:ext cx="2743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0">
                <a:latin typeface="Arial" charset="0"/>
              </a:rPr>
              <a:t>Virginia’s growth was due largely to the headright system &amp; indentured servitude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White &amp; Black Migration to VA</a:t>
            </a:r>
          </a:p>
        </p:txBody>
      </p:sp>
      <p:pic>
        <p:nvPicPr>
          <p:cNvPr id="334861" name="Picture 13" descr="Photo of JAMESTOWN: SLAVERY, 1619. &#10;The introduction of black slavery into the American colonies at Jamestown, Virginia in August 1619, when a Dutch ship landed 14 men and 6 women from Guinea. Illustration by Howard Py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4" b="6624"/>
          <a:stretch>
            <a:fillRect/>
          </a:stretch>
        </p:blipFill>
        <p:spPr bwMode="auto">
          <a:xfrm>
            <a:off x="4587875" y="231775"/>
            <a:ext cx="4556125" cy="65532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62" name="Rectangle 14"/>
          <p:cNvSpPr>
            <a:spLocks noChangeArrowheads="1"/>
          </p:cNvSpPr>
          <p:nvPr/>
        </p:nvSpPr>
        <p:spPr bwMode="auto">
          <a:xfrm>
            <a:off x="1219200" y="228600"/>
            <a:ext cx="1371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Rectangle 15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4" name="Rectangle 16"/>
          <p:cNvSpPr>
            <a:spLocks noChangeArrowheads="1"/>
          </p:cNvSpPr>
          <p:nvPr/>
        </p:nvSpPr>
        <p:spPr bwMode="auto">
          <a:xfrm>
            <a:off x="3048000" y="228600"/>
            <a:ext cx="1371600" cy="609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228600" y="2209800"/>
            <a:ext cx="4191000" cy="1682750"/>
          </a:xfrm>
          <a:prstGeom prst="rect">
            <a:avLst/>
          </a:prstGeom>
          <a:solidFill>
            <a:srgbClr val="CDE6FF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4000" b="0"/>
              <a:t>The first African slaves arrived in Jamestown in 1619</a:t>
            </a:r>
          </a:p>
        </p:txBody>
      </p:sp>
      <p:pic>
        <p:nvPicPr>
          <p:cNvPr id="334866" name="Picture 18" descr="21781"/>
          <p:cNvPicPr>
            <a:picLocks noChangeAspect="1" noChangeArrowheads="1"/>
          </p:cNvPicPr>
          <p:nvPr/>
        </p:nvPicPr>
        <p:blipFill>
          <a:blip r:embed="rId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67" name="Picture 19" descr="loading of slaves on sh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68" name="Picture 20" descr="ch03_03"/>
          <p:cNvPicPr>
            <a:picLocks noChangeAspect="1" noChangeArrowheads="1"/>
          </p:cNvPicPr>
          <p:nvPr/>
        </p:nvPicPr>
        <p:blipFill>
          <a:blip r:embed="rId7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b="3952"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5105400" y="182563"/>
            <a:ext cx="3962400" cy="61753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Indentured Servants</a:t>
            </a: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2209800" y="914400"/>
            <a:ext cx="3962400" cy="1104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Arial" charset="0"/>
              </a:rPr>
              <a:t>Trans-Atlantic Slave Trade with Africa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2" grpId="0" animBg="1"/>
      <p:bldP spid="334862" grpId="1" animBg="1"/>
      <p:bldP spid="334863" grpId="0" animBg="1"/>
      <p:bldP spid="334863" grpId="1" animBg="1"/>
      <p:bldP spid="334864" grpId="0" animBg="1"/>
      <p:bldP spid="334865" grpId="0" animBg="1"/>
      <p:bldP spid="334869" grpId="0" animBg="1"/>
      <p:bldP spid="3348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sz="4000" b="0"/>
              <a:t>Social Hierarchy in the Chesapeake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352800" y="838200"/>
            <a:ext cx="6019800" cy="57150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038600" y="762000"/>
            <a:ext cx="4648200" cy="44958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733925" y="838200"/>
            <a:ext cx="3267075" cy="3124200"/>
          </a:xfrm>
          <a:prstGeom prst="triangle">
            <a:avLst>
              <a:gd name="adj" fmla="val 50000"/>
            </a:avLst>
          </a:prstGeom>
          <a:solidFill>
            <a:srgbClr val="66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921375" y="785813"/>
            <a:ext cx="860425" cy="890587"/>
          </a:xfrm>
          <a:prstGeom prst="triangle">
            <a:avLst>
              <a:gd name="adj" fmla="val 50000"/>
            </a:avLst>
          </a:prstGeom>
          <a:solidFill>
            <a:srgbClr val="FFCC66">
              <a:alpha val="9882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228600" y="2055813"/>
            <a:ext cx="4419600" cy="1449387"/>
          </a:xfrm>
          <a:prstGeom prst="rect">
            <a:avLst/>
          </a:prstGeom>
          <a:solidFill>
            <a:srgbClr val="E4C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sz="3600" b="0"/>
              <a:t>Tobacco was the basis of wealth &amp; cause of social inequalities</a:t>
            </a:r>
          </a:p>
        </p:txBody>
      </p:sp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228600" y="533400"/>
            <a:ext cx="4648200" cy="1066800"/>
          </a:xfrm>
          <a:prstGeom prst="wedgeRectCallout">
            <a:avLst>
              <a:gd name="adj1" fmla="val 81593"/>
              <a:gd name="adj2" fmla="val 29611"/>
            </a:avLst>
          </a:prstGeom>
          <a:solidFill>
            <a:srgbClr val="FFDD4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600" b="0"/>
              <a:t>The owners of tobacco plantations</a:t>
            </a:r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228600" y="1905000"/>
            <a:ext cx="4495800" cy="1905000"/>
          </a:xfrm>
          <a:prstGeom prst="wedgeRectCallout">
            <a:avLst>
              <a:gd name="adj1" fmla="val 86194"/>
              <a:gd name="adj2" fmla="val 2616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600" b="0"/>
              <a:t>Small farmers were the largest class; Came as indentured servants; most were very poor</a:t>
            </a:r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228600" y="4038600"/>
            <a:ext cx="4191000" cy="1066800"/>
          </a:xfrm>
          <a:prstGeom prst="wedgeRectCallout">
            <a:avLst>
              <a:gd name="adj1" fmla="val 78523"/>
              <a:gd name="adj2" fmla="val 11458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600" b="0"/>
              <a:t>Indentured servants were often mistreated</a:t>
            </a:r>
          </a:p>
        </p:txBody>
      </p:sp>
      <p:sp>
        <p:nvSpPr>
          <p:cNvPr id="288780" name="AutoShape 12"/>
          <p:cNvSpPr>
            <a:spLocks noChangeArrowheads="1"/>
          </p:cNvSpPr>
          <p:nvPr/>
        </p:nvSpPr>
        <p:spPr bwMode="auto">
          <a:xfrm>
            <a:off x="304800" y="5791200"/>
            <a:ext cx="2971800" cy="533400"/>
          </a:xfrm>
          <a:prstGeom prst="wedgeRectCallout">
            <a:avLst>
              <a:gd name="adj1" fmla="val 80343"/>
              <a:gd name="adj2" fmla="val 30060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SzPct val="75000"/>
              <a:buFont typeface="Arial" charset="0"/>
              <a:buNone/>
            </a:pPr>
            <a:r>
              <a:rPr kumimoji="1" lang="en-US" sz="3600" b="0"/>
              <a:t>African slaves</a:t>
            </a:r>
          </a:p>
        </p:txBody>
      </p:sp>
      <p:sp>
        <p:nvSpPr>
          <p:cNvPr id="288781" name="AutoShape 13"/>
          <p:cNvSpPr>
            <a:spLocks noChangeArrowheads="1"/>
          </p:cNvSpPr>
          <p:nvPr/>
        </p:nvSpPr>
        <p:spPr bwMode="auto">
          <a:xfrm>
            <a:off x="228600" y="304800"/>
            <a:ext cx="4724400" cy="2438400"/>
          </a:xfrm>
          <a:prstGeom prst="wedgeRectCallout">
            <a:avLst>
              <a:gd name="adj1" fmla="val 72347"/>
              <a:gd name="adj2" fmla="val 41079"/>
            </a:avLst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b="0"/>
              <a:t>There were very few women in Virginia, which made it difficult for colonists to marry </a:t>
            </a:r>
            <a:br>
              <a:rPr lang="en-US" sz="3600" b="0"/>
            </a:br>
            <a:r>
              <a:rPr lang="en-US" sz="3600" b="0"/>
              <a:t>or to have families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8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8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6" grpId="0" animBg="1"/>
      <p:bldP spid="288777" grpId="0" animBg="1"/>
      <p:bldP spid="288777" grpId="1" animBg="1"/>
      <p:bldP spid="288778" grpId="0" animBg="1"/>
      <p:bldP spid="288778" grpId="1" animBg="1"/>
      <p:bldP spid="288779" grpId="0" animBg="1"/>
      <p:bldP spid="288779" grpId="1" animBg="1"/>
      <p:bldP spid="288780" grpId="0" animBg="1"/>
      <p:bldP spid="288780" grpId="1" animBg="1"/>
      <p:bldP spid="2887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Why are these men gathered here? </a:t>
            </a:r>
          </a:p>
        </p:txBody>
      </p:sp>
      <p:pic>
        <p:nvPicPr>
          <p:cNvPr id="20483" name="Picture 4" descr="Photo of COLONIAL ASSEMBLY, 1619. &#10;A representation of the first colonial assembly in Virginia in 1619: colored engraving, English, 19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>
            <a:fillRect/>
          </a:stretch>
        </p:blipFill>
        <p:spPr bwMode="auto">
          <a:xfrm>
            <a:off x="457200" y="1031875"/>
            <a:ext cx="83153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e Capito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8000" b="5769"/>
          <a:stretch>
            <a:fillRect/>
          </a:stretch>
        </p:blipFill>
        <p:spPr bwMode="auto">
          <a:xfrm>
            <a:off x="4419600" y="2671763"/>
            <a:ext cx="4419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r>
              <a:rPr lang="en-US" smtClean="0"/>
              <a:t>Virginia House of Burgesses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In 1619, Virginia colonists created a legislative assembly to create local laws &amp; taxes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The Virginia                              </a:t>
            </a:r>
            <a:r>
              <a:rPr lang="en-US" u="sng" smtClean="0"/>
              <a:t>House of                             Burgesses</a:t>
            </a:r>
            <a:r>
              <a:rPr lang="en-US" smtClean="0"/>
              <a:t>                          became the </a:t>
            </a:r>
            <a:br>
              <a:rPr lang="en-US" smtClean="0"/>
            </a:b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legislative                          assembly in                               America</a:t>
            </a:r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914400" y="304800"/>
            <a:ext cx="8001000" cy="1981200"/>
          </a:xfrm>
          <a:prstGeom prst="wedgeRectCallout">
            <a:avLst>
              <a:gd name="adj1" fmla="val 38514"/>
              <a:gd name="adj2" fmla="val 18573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500" b="0"/>
              <a:t>The Virginia colony was a </a:t>
            </a:r>
            <a:r>
              <a:rPr lang="en-US" sz="3500" b="0" u="sng"/>
              <a:t>royal colony</a:t>
            </a:r>
            <a:r>
              <a:rPr lang="en-US" sz="3500" b="0"/>
              <a:t> so it had a governor appointed by the king,  but the House of Burgesses made the important decisions regarding taxes &amp; laws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5400" smtClean="0">
                <a:solidFill>
                  <a:schemeClr val="tx1"/>
                </a:solidFill>
              </a:rPr>
              <a:t>The Virginia Colony</a:t>
            </a:r>
          </a:p>
        </p:txBody>
      </p:sp>
      <p:pic>
        <p:nvPicPr>
          <p:cNvPr id="4099" name="Picture 4" descr="0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2243"/>
          <a:stretch>
            <a:fillRect/>
          </a:stretch>
        </p:blipFill>
        <p:spPr bwMode="auto">
          <a:xfrm>
            <a:off x="1981200" y="1066800"/>
            <a:ext cx="5618163" cy="579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2590800" cy="6858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What is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going on?</a:t>
            </a:r>
          </a:p>
        </p:txBody>
      </p:sp>
      <p:pic>
        <p:nvPicPr>
          <p:cNvPr id="343044" name="Picture 4" descr="Photo of JAMESTOWN: N. BACON, 1676. &#10;Nathaniel Bacon (center) and his followers at the burning of Jamestown, Virginia, on 19 September 1676: illustration by Howard Py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4224" r="2113" b="29184"/>
          <a:stretch>
            <a:fillRect/>
          </a:stretch>
        </p:blipFill>
        <p:spPr bwMode="auto">
          <a:xfrm>
            <a:off x="304800" y="3175"/>
            <a:ext cx="6019800" cy="6850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077200" cy="9144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Bacon's Rebellion</a:t>
            </a:r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Former indentured servants in western VA suffered from poor tobacco prices &amp; Indian attacks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Poor farmers, led by </a:t>
            </a:r>
            <a:r>
              <a:rPr lang="en-US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Nathaniel Bacon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mtClean="0"/>
              <a:t> blamed VA’s royal governor &amp; started a rebellion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Bacon’s Rebellion proved to rich Virginians that slaves were better than indentured servants because slaves would never ask for land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4343400" cy="1905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Bacon’s Rebellion</a:t>
            </a:r>
          </a:p>
        </p:txBody>
      </p:sp>
      <p:pic>
        <p:nvPicPr>
          <p:cNvPr id="342019" name="Picture 3" descr="Photo of BACON'S REBELLION, 1676. &#10;Nathaniel Bacon confronts Governor William Berkeley (right) at Jamestown, Virginia, in June 1676, demanding a commission to lead a militia against local Indian tribes. Wood engraving, late 19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304800"/>
            <a:ext cx="4733925" cy="624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0" name="Picture 4" descr="Photo of NATHANIEL BACON (1647-1676). &#10;American colonial leader of Bacon's Rebellion. Bacon before the Virginia Council, 1676: wood engraving, 19th centu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5"/>
          <a:stretch>
            <a:fillRect/>
          </a:stretch>
        </p:blipFill>
        <p:spPr bwMode="auto">
          <a:xfrm>
            <a:off x="4381500" y="1905000"/>
            <a:ext cx="4762500" cy="350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2" name="Picture 6" descr="Photo of JAMESTOWN: N. BACON, 1676. &#10;Nathaniel Bacon (center) and his followers at the burning of Jamestown, Virginia, on 19 September 1676: illustration by Howard Py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5"/>
          <a:stretch>
            <a:fillRect/>
          </a:stretch>
        </p:blipFill>
        <p:spPr bwMode="auto">
          <a:xfrm>
            <a:off x="117475" y="-1588"/>
            <a:ext cx="4454525" cy="685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3" name="Picture 7" descr="Photo of JAMESTOWN: BURNING, 1676. &#10;Nathaniel Bacon and his followers burning Jamestown, Virginia, on 19 September 1676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4802188" y="0"/>
            <a:ext cx="4189412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62000"/>
            <a:ext cx="3657600" cy="5029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What does this advertisement reveal about the Jamestown colony? </a:t>
            </a:r>
          </a:p>
        </p:txBody>
      </p:sp>
      <p:pic>
        <p:nvPicPr>
          <p:cNvPr id="5123" name="Picture 4" descr="Handbill of VA Company-1609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228600" y="0"/>
            <a:ext cx="5240338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066800"/>
          </a:xfrm>
        </p:spPr>
        <p:txBody>
          <a:bodyPr/>
          <a:lstStyle/>
          <a:p>
            <a:r>
              <a:rPr lang="en-US" smtClean="0"/>
              <a:t>Settling the British Colonies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</p:spPr>
        <p:txBody>
          <a:bodyPr/>
          <a:lstStyle/>
          <a:p>
            <a:r>
              <a:rPr lang="en-US" smtClean="0"/>
              <a:t>Unlike the Spanish &amp; French, the British colonies were not funded or strictly controlled by the king:</a:t>
            </a:r>
          </a:p>
          <a:p>
            <a:pPr lvl="1"/>
            <a:r>
              <a:rPr lang="en-US" u="sng" smtClean="0"/>
              <a:t>Joint-stock companies</a:t>
            </a:r>
            <a:r>
              <a:rPr lang="en-US" smtClean="0"/>
              <a:t> were formed by investors who hoped to profit off new colonies </a:t>
            </a:r>
          </a:p>
          <a:p>
            <a:pPr lvl="1"/>
            <a:r>
              <a:rPr lang="en-US" smtClean="0"/>
              <a:t>Once a </a:t>
            </a:r>
            <a:r>
              <a:rPr lang="en-US" u="sng" smtClean="0"/>
              <a:t>charter</a:t>
            </a:r>
            <a:r>
              <a:rPr lang="en-US" smtClean="0"/>
              <a:t> was gained from the king, the company could maintain a colony 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Jamestown, Virginia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876800" cy="5715000"/>
          </a:xfrm>
        </p:spPr>
        <p:txBody>
          <a:bodyPr/>
          <a:lstStyle/>
          <a:p>
            <a:r>
              <a:rPr lang="en-US" sz="3800" smtClean="0"/>
              <a:t>In 1606, the </a:t>
            </a:r>
            <a:r>
              <a:rPr lang="en-US" sz="3800" u="sng" smtClean="0"/>
              <a:t>Virginia Company</a:t>
            </a:r>
            <a:r>
              <a:rPr lang="en-US" sz="3800" smtClean="0"/>
              <a:t> was formed by investors hoping to find gold in the New World</a:t>
            </a:r>
          </a:p>
          <a:p>
            <a:r>
              <a:rPr lang="en-US" sz="3800" smtClean="0"/>
              <a:t>In 1607, Jamestown became the first permanent British colony in America</a:t>
            </a:r>
          </a:p>
        </p:txBody>
      </p:sp>
      <p:pic>
        <p:nvPicPr>
          <p:cNvPr id="7172" name="Picture 4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4894263" y="1066800"/>
            <a:ext cx="4249737" cy="5562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</a:rPr>
              <a:t>What are the advantages of this location? Disadvantages? </a:t>
            </a:r>
          </a:p>
        </p:txBody>
      </p:sp>
      <p:pic>
        <p:nvPicPr>
          <p:cNvPr id="8195" name="Picture 5" descr="Jamestn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05263" cy="502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 descr="21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3036"/>
          <a:stretch>
            <a:fillRect/>
          </a:stretch>
        </p:blipFill>
        <p:spPr bwMode="auto">
          <a:xfrm>
            <a:off x="0" y="1219200"/>
            <a:ext cx="4586288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352800" y="3657600"/>
            <a:ext cx="4572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AutoShape 12"/>
          <p:cNvSpPr>
            <a:spLocks noChangeArrowheads="1"/>
          </p:cNvSpPr>
          <p:nvPr/>
        </p:nvSpPr>
        <p:spPr bwMode="auto">
          <a:xfrm>
            <a:off x="6553200" y="4419600"/>
            <a:ext cx="381000" cy="304800"/>
          </a:xfrm>
          <a:prstGeom prst="star5">
            <a:avLst/>
          </a:prstGeom>
          <a:solidFill>
            <a:srgbClr val="00FF00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r>
              <a:rPr lang="en-US" smtClean="0"/>
              <a:t>Jamestown: The “Starving Time”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800" smtClean="0"/>
              <a:t>Jamestown struggled to survive:</a:t>
            </a:r>
          </a:p>
          <a:p>
            <a:pPr lvl="1">
              <a:lnSpc>
                <a:spcPct val="95000"/>
              </a:lnSpc>
            </a:pPr>
            <a:r>
              <a:rPr lang="en-US" sz="3800" smtClean="0"/>
              <a:t>The location on the Chesapeake was swampy &amp; located in the heart</a:t>
            </a:r>
            <a:r>
              <a:rPr lang="en-US" sz="3000" smtClean="0"/>
              <a:t> </a:t>
            </a:r>
            <a:r>
              <a:rPr lang="en-US" sz="3800" smtClean="0"/>
              <a:t>of</a:t>
            </a:r>
            <a:r>
              <a:rPr lang="en-US" sz="3000" smtClean="0"/>
              <a:t> </a:t>
            </a:r>
            <a:r>
              <a:rPr lang="en-US" sz="3800" smtClean="0"/>
              <a:t>the</a:t>
            </a:r>
            <a:r>
              <a:rPr lang="en-US" sz="3000" smtClean="0"/>
              <a:t> </a:t>
            </a:r>
            <a:r>
              <a:rPr lang="en-US" sz="3800" u="sng" smtClean="0"/>
              <a:t>Powhatan</a:t>
            </a:r>
            <a:r>
              <a:rPr lang="en-US" sz="3000" u="sng" smtClean="0"/>
              <a:t> </a:t>
            </a:r>
            <a:r>
              <a:rPr lang="en-US" sz="3800" u="sng" smtClean="0"/>
              <a:t>Indian</a:t>
            </a:r>
            <a:r>
              <a:rPr lang="en-US" sz="3000" smtClean="0"/>
              <a:t> </a:t>
            </a:r>
            <a:r>
              <a:rPr lang="en-US" sz="3800" smtClean="0"/>
              <a:t>lands</a:t>
            </a:r>
          </a:p>
          <a:p>
            <a:pPr lvl="1">
              <a:lnSpc>
                <a:spcPct val="95000"/>
              </a:lnSpc>
            </a:pPr>
            <a:r>
              <a:rPr lang="en-US" sz="3800" smtClean="0"/>
              <a:t>Colonists expected immediate wealth from gold, failed to plant crops, &amp; faced major starvation</a:t>
            </a:r>
          </a:p>
          <a:p>
            <a:pPr lvl="1">
              <a:lnSpc>
                <a:spcPct val="95000"/>
              </a:lnSpc>
            </a:pPr>
            <a:r>
              <a:rPr lang="en-US" sz="3800" smtClean="0"/>
              <a:t>With the brief exception of </a:t>
            </a:r>
            <a:r>
              <a:rPr lang="en-US" sz="3800" u="sng" smtClean="0"/>
              <a:t>John Smith</a:t>
            </a:r>
            <a:r>
              <a:rPr lang="en-US" sz="3800" smtClean="0"/>
              <a:t>, Jamestown lacked leadership to unify the colonists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03m01"/>
          <p:cNvPicPr preferRelativeResize="0"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716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r>
              <a:rPr lang="en-US" smtClean="0"/>
              <a:t>Powhatan Confederacy</a:t>
            </a:r>
          </a:p>
        </p:txBody>
      </p:sp>
      <p:pic>
        <p:nvPicPr>
          <p:cNvPr id="10244" name="Picture 4" descr="Chief Powhatan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295400"/>
            <a:ext cx="258127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5" name="Picture 5" descr="The massacre of the settlers in 1622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/>
          <a:stretch>
            <a:fillRect/>
          </a:stretch>
        </p:blipFill>
        <p:spPr bwMode="auto">
          <a:xfrm>
            <a:off x="1066800" y="1001713"/>
            <a:ext cx="7239000" cy="585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kumimoji="1" lang="en-US" sz="4000" b="0"/>
              <a:t>The 1622 Powhatan uprising killed </a:t>
            </a:r>
            <a:br>
              <a:rPr kumimoji="1" lang="en-US" sz="4000" b="0"/>
            </a:br>
            <a:r>
              <a:rPr kumimoji="1" lang="en-US" sz="4000" b="0"/>
              <a:t>347 Jamestown colonists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jamestown07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7772400" cy="5259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7" descr="Captain-John-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6667"/>
          <a:stretch>
            <a:fillRect/>
          </a:stretch>
        </p:blipFill>
        <p:spPr bwMode="auto">
          <a:xfrm>
            <a:off x="6572250" y="3962400"/>
            <a:ext cx="2571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12" name="AutoShape 8"/>
          <p:cNvSpPr>
            <a:spLocks noChangeArrowheads="1"/>
          </p:cNvSpPr>
          <p:nvPr/>
        </p:nvSpPr>
        <p:spPr bwMode="auto">
          <a:xfrm>
            <a:off x="1828800" y="5715000"/>
            <a:ext cx="4572000" cy="1066800"/>
          </a:xfrm>
          <a:prstGeom prst="wedgeRectCallout">
            <a:avLst>
              <a:gd name="adj1" fmla="val 78333"/>
              <a:gd name="adj2" fmla="val -11904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 b="0" i="1"/>
              <a:t>“He who will not work, will not eat”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kumimoji="1" lang="en-US" sz="3500" b="0"/>
              <a:t>John Smith took control, forced colonists to farm, &amp; negotiated with nearby Powhatan Indians</a:t>
            </a:r>
          </a:p>
        </p:txBody>
      </p:sp>
      <p:pic>
        <p:nvPicPr>
          <p:cNvPr id="328716" name="Picture 12" descr="JAMESTOWN_OVERVIEW_01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1197" r="4594" b="7895"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</TotalTime>
  <Pages>7787800</Pages>
  <Words>808</Words>
  <Application>Microsoft Office PowerPoint</Application>
  <PresentationFormat>On-screen Show (4:3)</PresentationFormat>
  <Paragraphs>69</Paragraphs>
  <Slides>22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Brooks PPT Template</vt:lpstr>
      <vt:lpstr>PowerPoint Presentation</vt:lpstr>
      <vt:lpstr>The Virginia Colony</vt:lpstr>
      <vt:lpstr>What does this advertisement reveal about the Jamestown colony? </vt:lpstr>
      <vt:lpstr>Settling the British Colonies</vt:lpstr>
      <vt:lpstr>Jamestown, Virginia </vt:lpstr>
      <vt:lpstr>What are the advantages of this location? Disadvantages? </vt:lpstr>
      <vt:lpstr>Jamestown: The “Starving Time” </vt:lpstr>
      <vt:lpstr>Powhatan Confederacy</vt:lpstr>
      <vt:lpstr>PowerPoint Presentation</vt:lpstr>
      <vt:lpstr>Fort James</vt:lpstr>
      <vt:lpstr>What does this image reveal about Jamestown? </vt:lpstr>
      <vt:lpstr>Jamestown Survives</vt:lpstr>
      <vt:lpstr>Growing Tobacco in Jamestown</vt:lpstr>
      <vt:lpstr>Due to the success of tobacco,  Jamestown grew into “Virginia” </vt:lpstr>
      <vt:lpstr>Virginia Workers</vt:lpstr>
      <vt:lpstr>White &amp; Black Migration to VA</vt:lpstr>
      <vt:lpstr>PowerPoint Presentation</vt:lpstr>
      <vt:lpstr>Why are these men gathered here? </vt:lpstr>
      <vt:lpstr>Virginia House of Burgesses</vt:lpstr>
      <vt:lpstr>What is  going on?</vt:lpstr>
      <vt:lpstr>Bacon's Rebellion</vt:lpstr>
      <vt:lpstr>Bacon’s Rebellion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Baggett, Brooks</dc:creator>
  <cp:lastModifiedBy>Charles Cooper</cp:lastModifiedBy>
  <cp:revision>228</cp:revision>
  <dcterms:created xsi:type="dcterms:W3CDTF">1997-09-19T16:12:28Z</dcterms:created>
  <dcterms:modified xsi:type="dcterms:W3CDTF">2016-08-08T11:15:49Z</dcterms:modified>
</cp:coreProperties>
</file>